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3" r:id="rId3"/>
    <p:sldMasterId id="2147483715" r:id="rId4"/>
    <p:sldMasterId id="2147483718" r:id="rId5"/>
    <p:sldMasterId id="2147483720" r:id="rId6"/>
    <p:sldMasterId id="2147483732" r:id="rId7"/>
    <p:sldMasterId id="2147483768" r:id="rId8"/>
    <p:sldMasterId id="2147483770" r:id="rId9"/>
    <p:sldMasterId id="2147483806" r:id="rId10"/>
    <p:sldMasterId id="2147483819" r:id="rId11"/>
  </p:sldMasterIdLst>
  <p:notesMasterIdLst>
    <p:notesMasterId r:id="rId25"/>
  </p:notesMasterIdLst>
  <p:sldIdLst>
    <p:sldId id="256" r:id="rId12"/>
    <p:sldId id="282" r:id="rId13"/>
    <p:sldId id="266" r:id="rId14"/>
    <p:sldId id="257" r:id="rId15"/>
    <p:sldId id="265" r:id="rId16"/>
    <p:sldId id="267" r:id="rId17"/>
    <p:sldId id="270" r:id="rId18"/>
    <p:sldId id="268" r:id="rId19"/>
    <p:sldId id="261" r:id="rId20"/>
    <p:sldId id="272" r:id="rId21"/>
    <p:sldId id="271" r:id="rId22"/>
    <p:sldId id="283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EE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46F91-EF12-4494-BF78-B4C7B8B35D3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11D4B-F371-49CA-9830-836AAD0A0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79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7A8F2-AED2-464F-9E45-7160AFD99C2E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2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632753">
              <a:defRPr/>
            </a:pPr>
            <a:fld id="{7481ECDC-7530-4EA9-86FD-4E56342A475C}" type="slidenum">
              <a:rPr lang="en-US" smtClean="0">
                <a:solidFill>
                  <a:prstClr val="black"/>
                </a:solidFill>
              </a:rPr>
              <a:pPr defTabSz="1632753"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632753">
              <a:defRPr/>
            </a:pPr>
            <a:fld id="{7481ECDC-7530-4EA9-86FD-4E56342A475C}" type="slidenum">
              <a:rPr lang="en-US" smtClean="0">
                <a:solidFill>
                  <a:prstClr val="black"/>
                </a:solidFill>
              </a:rPr>
              <a:pPr defTabSz="1632753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632753">
              <a:defRPr/>
            </a:pPr>
            <a:fld id="{7481ECDC-7530-4EA9-86FD-4E56342A475C}" type="slidenum">
              <a:rPr lang="en-US" smtClean="0">
                <a:solidFill>
                  <a:prstClr val="black"/>
                </a:solidFill>
              </a:rPr>
              <a:pPr defTabSz="1632753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C3330-A847-EFB4-60C3-8EE1CD47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C914AF-82E9-7D5D-EBDE-2304EE73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BB7F5-4FBA-AEE1-12E2-DE732857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CED9D-890D-8B97-563F-0B00EBBA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A3FD3-3782-5809-DFF0-97719911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94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36003-D07D-AD79-B472-349799D7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9B7865-2BD3-8D12-7A5B-54D9A8378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19FD9-A6B1-A961-5C78-28BD26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FBA0C9-E9EC-5D01-2A1B-6E807773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1B9E9-3E49-EB73-1FF6-C5EFAAA0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DC1F9-A31A-8970-704C-40A82AD14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B2A752-BA5B-5872-DB10-58EAA73FC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71A961-CA11-4AC5-8CAE-17B1C09C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D26E4C-433E-630C-5A74-F04C2789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1D2A0-9593-07A4-B675-6157F43E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88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C3330-A847-EFB4-60C3-8EE1CD47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C914AF-82E9-7D5D-EBDE-2304EE73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BB7F5-4FBA-AEE1-12E2-DE732857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CED9D-890D-8B97-563F-0B00EBBA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A3FD3-3782-5809-DFF0-97719911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0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882F7-6E0B-5FF3-59FF-A9086D03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8EB3D-0762-50B0-1483-55B88E715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F237E-ECBE-AE4A-CB43-524F2D7D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AEBD9-C2B1-E5EB-537D-D926C57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3BB15-E076-E8FA-068B-FE76A3F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A92AA-96A5-09E3-86A8-B3C000B6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BDC25-E75B-18D5-3F80-CD96A6155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10A86D-C085-9761-ABB6-EAAB689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FFAA02-6DEC-42B9-E42C-6520E21A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5B56D-0D1B-A0D7-76C8-DF3F7882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7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3BC97-0ECE-64ED-F55A-FBC15252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568A8-6A26-1E39-8E2D-13FE4CB96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8289FB-833A-0B06-06D9-22714F0C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3810F1-707C-326A-72A1-D931F4CF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17A767-F3F6-E7DB-158D-D9525035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E6A3D-1F38-492B-F377-E8BAAA0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71386-E8E0-0410-9245-80A64BBE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120C3-1304-A6A0-8CA1-0317A586B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F53C47-B39C-8BB9-008F-E9B5E80A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54932A-60D6-1288-AA2B-61D23FC6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DC409C-5C44-829C-648A-6EBB463F6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A4A93E-F640-3F62-C386-DA7D6093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179D37-66BD-59EA-0BE9-B0585D8E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9B0294-5942-CB43-772F-C4B56383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1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853CD-519B-71EA-8B62-ED67EAFD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74392E-841F-AAF4-FF44-9F79908C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E0D3E5-C98A-6D59-9088-1BFB425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E92711-9D89-DB74-80EB-DDA80807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45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80EE27-39C7-4623-0B52-7913CDCC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7C192-0DEC-4326-F808-1BDBAAC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89B84-8D5B-05DC-81AD-AD12A0A4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3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67030-B449-3FAE-D314-2710E24F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D45F2-92E5-B25C-0EFE-A2721827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3454B6-D041-D51D-061F-CAC0458B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32AA9D-8473-1C23-18B5-E5D54C0B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4768CF-98A5-8779-9BFA-4C7D721A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8FBDD-2D3B-B8AA-CDD5-0DD2B2B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882F7-6E0B-5FF3-59FF-A9086D03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8EB3D-0762-50B0-1483-55B88E715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F237E-ECBE-AE4A-CB43-524F2D7D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AEBD9-C2B1-E5EB-537D-D926C57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3BB15-E076-E8FA-068B-FE76A3F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37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F586B-2A55-167E-6496-A69D69DF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25E638-E0BD-94D0-8EAE-542914C61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0441EC-B8CE-DC61-AB41-4C6EC83F1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8907C7-AF88-A5B7-D58B-9FF6B72D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4157B-A26A-5F96-C53E-0CC83CD2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61319-D11E-7D40-49A9-5389D6B4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9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36003-D07D-AD79-B472-349799D7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9B7865-2BD3-8D12-7A5B-54D9A8378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19FD9-A6B1-A961-5C78-28BD26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FBA0C9-E9EC-5D01-2A1B-6E807773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1B9E9-3E49-EB73-1FF6-C5EFAAA0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DC1F9-A31A-8970-704C-40A82AD14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B2A752-BA5B-5872-DB10-58EAA73FC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71A961-CA11-4AC5-8CAE-17B1C09C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D26E4C-433E-630C-5A74-F04C2789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1D2A0-9593-07A4-B675-6157F43E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0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4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9" y="164644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51" y="1028740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7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7" y="1604798"/>
            <a:ext cx="720143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7" y="2036571"/>
            <a:ext cx="192023" cy="28858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4" y="1527546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4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7" y="2084857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39913" y="2520076"/>
            <a:ext cx="720143" cy="48005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5" y="2951450"/>
            <a:ext cx="192023" cy="28858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2" y="2428982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90724" y="2462941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72309" y="2973047"/>
            <a:ext cx="2160427" cy="48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7" y="3452848"/>
            <a:ext cx="720143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7" y="3884615"/>
            <a:ext cx="192023" cy="288587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4" y="3335251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3354" y="346741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7" y="393289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9" y="4515643"/>
            <a:ext cx="720143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26521" y="4947411"/>
            <a:ext cx="192023" cy="288587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37053" y="4493255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58861" y="495535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7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58946" y="546248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rgbClr val="FFC000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直角三角形 29"/>
          <p:cNvSpPr/>
          <p:nvPr userDrawn="1"/>
        </p:nvSpPr>
        <p:spPr>
          <a:xfrm rot="5400000">
            <a:off x="6135663" y="5909244"/>
            <a:ext cx="192023" cy="28858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48" name="正方形/長方形 39"/>
          <p:cNvSpPr/>
          <p:nvPr userDrawn="1"/>
        </p:nvSpPr>
        <p:spPr>
          <a:xfrm>
            <a:off x="6490721" y="5870773"/>
            <a:ext cx="2160427" cy="480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5795192" y="444287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651165" y="5489377"/>
            <a:ext cx="720143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C000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5781867" y="5391649"/>
            <a:ext cx="394512" cy="580746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291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48" grpId="0" animBg="1"/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4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9" y="164644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51" y="1028740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7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7" y="1604798"/>
            <a:ext cx="720143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7" y="2036571"/>
            <a:ext cx="192023" cy="28858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4" y="1527546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4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7" y="2084857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39913" y="2520076"/>
            <a:ext cx="720143" cy="48005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5" y="2951450"/>
            <a:ext cx="192023" cy="28858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2" y="2428982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90724" y="2462941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72309" y="2973047"/>
            <a:ext cx="2160427" cy="48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7" y="3452848"/>
            <a:ext cx="720143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7" y="3884615"/>
            <a:ext cx="192023" cy="288587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4" y="3335251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3354" y="346741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7" y="393289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9" y="4515643"/>
            <a:ext cx="720143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26521" y="4947411"/>
            <a:ext cx="192023" cy="288587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37053" y="4493255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58861" y="495535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7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58946" y="546248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rgbClr val="FFC000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直角三角形 29"/>
          <p:cNvSpPr/>
          <p:nvPr userDrawn="1"/>
        </p:nvSpPr>
        <p:spPr>
          <a:xfrm rot="5400000">
            <a:off x="6135663" y="5909244"/>
            <a:ext cx="192023" cy="28858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48" name="正方形/長方形 39"/>
          <p:cNvSpPr/>
          <p:nvPr userDrawn="1"/>
        </p:nvSpPr>
        <p:spPr>
          <a:xfrm>
            <a:off x="6490721" y="5870773"/>
            <a:ext cx="2160427" cy="480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5795192" y="444287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651165" y="5489377"/>
            <a:ext cx="720143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C000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5781867" y="5391649"/>
            <a:ext cx="394512" cy="580746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37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48" grpId="0" animBg="1"/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1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4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9" y="164644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51" y="1028740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7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7" y="1604798"/>
            <a:ext cx="720143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7" y="2036571"/>
            <a:ext cx="192023" cy="28858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4" y="1527546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4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7" y="2084857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39913" y="2520076"/>
            <a:ext cx="720143" cy="48005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5" y="2951450"/>
            <a:ext cx="192023" cy="28858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2" y="2428982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90724" y="2462941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72309" y="2973047"/>
            <a:ext cx="2160427" cy="48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7" y="3452848"/>
            <a:ext cx="720143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7" y="3884615"/>
            <a:ext cx="192023" cy="288587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4" y="3335251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3354" y="346741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7" y="393289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9" y="4515643"/>
            <a:ext cx="720143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26521" y="4947411"/>
            <a:ext cx="192023" cy="288587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37053" y="4493255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58861" y="495535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7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58946" y="546248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rgbClr val="FFC000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直角三角形 29"/>
          <p:cNvSpPr/>
          <p:nvPr userDrawn="1"/>
        </p:nvSpPr>
        <p:spPr>
          <a:xfrm rot="5400000">
            <a:off x="6135663" y="5909244"/>
            <a:ext cx="192023" cy="28858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48" name="正方形/長方形 39"/>
          <p:cNvSpPr/>
          <p:nvPr userDrawn="1"/>
        </p:nvSpPr>
        <p:spPr>
          <a:xfrm>
            <a:off x="6490721" y="5870773"/>
            <a:ext cx="2160427" cy="480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5795192" y="444287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651165" y="5489377"/>
            <a:ext cx="720143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C000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5781867" y="5391649"/>
            <a:ext cx="394512" cy="580746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24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48" grpId="0" animBg="1"/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C3330-A847-EFB4-60C3-8EE1CD47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C914AF-82E9-7D5D-EBDE-2304EE73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BB7F5-4FBA-AEE1-12E2-DE732857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CED9D-890D-8B97-563F-0B00EBBA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A3FD3-3782-5809-DFF0-97719911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04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882F7-6E0B-5FF3-59FF-A9086D03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8EB3D-0762-50B0-1483-55B88E715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F237E-ECBE-AE4A-CB43-524F2D7D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AEBD9-C2B1-E5EB-537D-D926C57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3BB15-E076-E8FA-068B-FE76A3F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A92AA-96A5-09E3-86A8-B3C000B6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BDC25-E75B-18D5-3F80-CD96A6155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10A86D-C085-9761-ABB6-EAAB689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FFAA02-6DEC-42B9-E42C-6520E21A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5B56D-0D1B-A0D7-76C8-DF3F7882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8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A92AA-96A5-09E3-86A8-B3C000B6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BDC25-E75B-18D5-3F80-CD96A6155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10A86D-C085-9761-ABB6-EAAB689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FFAA02-6DEC-42B9-E42C-6520E21A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5B56D-0D1B-A0D7-76C8-DF3F7882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553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3BC97-0ECE-64ED-F55A-FBC15252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568A8-6A26-1E39-8E2D-13FE4CB96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8289FB-833A-0B06-06D9-22714F0C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3810F1-707C-326A-72A1-D931F4CF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17A767-F3F6-E7DB-158D-D9525035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E6A3D-1F38-492B-F377-E8BAAA0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5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71386-E8E0-0410-9245-80A64BBE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120C3-1304-A6A0-8CA1-0317A586B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F53C47-B39C-8BB9-008F-E9B5E80A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54932A-60D6-1288-AA2B-61D23FC6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DC409C-5C44-829C-648A-6EBB463F6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A4A93E-F640-3F62-C386-DA7D6093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179D37-66BD-59EA-0BE9-B0585D8E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9B0294-5942-CB43-772F-C4B56383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44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853CD-519B-71EA-8B62-ED67EAFD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74392E-841F-AAF4-FF44-9F79908C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E0D3E5-C98A-6D59-9088-1BFB425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E92711-9D89-DB74-80EB-DDA80807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2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80EE27-39C7-4623-0B52-7913CDCC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7C192-0DEC-4326-F808-1BDBAAC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89B84-8D5B-05DC-81AD-AD12A0A4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67030-B449-3FAE-D314-2710E24F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D45F2-92E5-B25C-0EFE-A2721827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3454B6-D041-D51D-061F-CAC0458B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32AA9D-8473-1C23-18B5-E5D54C0B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4768CF-98A5-8779-9BFA-4C7D721A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8FBDD-2D3B-B8AA-CDD5-0DD2B2B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F586B-2A55-167E-6496-A69D69DF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25E638-E0BD-94D0-8EAE-542914C61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0441EC-B8CE-DC61-AB41-4C6EC83F1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8907C7-AF88-A5B7-D58B-9FF6B72D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4157B-A26A-5F96-C53E-0CC83CD2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61319-D11E-7D40-49A9-5389D6B4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76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36003-D07D-AD79-B472-349799D7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9B7865-2BD3-8D12-7A5B-54D9A8378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19FD9-A6B1-A961-5C78-28BD26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FBA0C9-E9EC-5D01-2A1B-6E807773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1B9E9-3E49-EB73-1FF6-C5EFAAA0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09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DC1F9-A31A-8970-704C-40A82AD14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B2A752-BA5B-5872-DB10-58EAA73FC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71A961-CA11-4AC5-8CAE-17B1C09C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D26E4C-433E-630C-5A74-F04C2789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1D2A0-9593-07A4-B675-6157F43E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49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C3330-A847-EFB4-60C3-8EE1CD47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C914AF-82E9-7D5D-EBDE-2304EE73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BB7F5-4FBA-AEE1-12E2-DE732857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CED9D-890D-8B97-563F-0B00EBBA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A3FD3-3782-5809-DFF0-97719911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81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882F7-6E0B-5FF3-59FF-A9086D03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8EB3D-0762-50B0-1483-55B88E715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F237E-ECBE-AE4A-CB43-524F2D7D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AEBD9-C2B1-E5EB-537D-D926C57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3BB15-E076-E8FA-068B-FE76A3F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2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3BC97-0ECE-64ED-F55A-FBC15252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568A8-6A26-1E39-8E2D-13FE4CB96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8289FB-833A-0B06-06D9-22714F0C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3810F1-707C-326A-72A1-D931F4CF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17A767-F3F6-E7DB-158D-D9525035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E6A3D-1F38-492B-F377-E8BAAA0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584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A92AA-96A5-09E3-86A8-B3C000B6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BDC25-E75B-18D5-3F80-CD96A6155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10A86D-C085-9761-ABB6-EAAB689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FFAA02-6DEC-42B9-E42C-6520E21A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5B56D-0D1B-A0D7-76C8-DF3F7882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9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3BC97-0ECE-64ED-F55A-FBC15252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568A8-6A26-1E39-8E2D-13FE4CB96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8289FB-833A-0B06-06D9-22714F0C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3810F1-707C-326A-72A1-D931F4CF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17A767-F3F6-E7DB-158D-D9525035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E6A3D-1F38-492B-F377-E8BAAA0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09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71386-E8E0-0410-9245-80A64BBE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120C3-1304-A6A0-8CA1-0317A586B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F53C47-B39C-8BB9-008F-E9B5E80A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54932A-60D6-1288-AA2B-61D23FC6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DC409C-5C44-829C-648A-6EBB463F6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A4A93E-F640-3F62-C386-DA7D6093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179D37-66BD-59EA-0BE9-B0585D8E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9B0294-5942-CB43-772F-C4B56383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5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853CD-519B-71EA-8B62-ED67EAFD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74392E-841F-AAF4-FF44-9F79908C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E0D3E5-C98A-6D59-9088-1BFB425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E92711-9D89-DB74-80EB-DDA80807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61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80EE27-39C7-4623-0B52-7913CDCC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7C192-0DEC-4326-F808-1BDBAAC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89B84-8D5B-05DC-81AD-AD12A0A4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73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67030-B449-3FAE-D314-2710E24F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D45F2-92E5-B25C-0EFE-A2721827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3454B6-D041-D51D-061F-CAC0458B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32AA9D-8473-1C23-18B5-E5D54C0B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4768CF-98A5-8779-9BFA-4C7D721A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8FBDD-2D3B-B8AA-CDD5-0DD2B2B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3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F586B-2A55-167E-6496-A69D69DF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25E638-E0BD-94D0-8EAE-542914C61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0441EC-B8CE-DC61-AB41-4C6EC83F1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8907C7-AF88-A5B7-D58B-9FF6B72D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4157B-A26A-5F96-C53E-0CC83CD2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61319-D11E-7D40-49A9-5389D6B4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28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36003-D07D-AD79-B472-349799D7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9B7865-2BD3-8D12-7A5B-54D9A8378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19FD9-A6B1-A961-5C78-28BD26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FBA0C9-E9EC-5D01-2A1B-6E807773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1B9E9-3E49-EB73-1FF6-C5EFAAA0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36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DC1F9-A31A-8970-704C-40A82AD14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B2A752-BA5B-5872-DB10-58EAA73FC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71A961-CA11-4AC5-8CAE-17B1C09C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D26E4C-433E-630C-5A74-F04C2789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1D2A0-9593-07A4-B675-6157F43E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4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9" y="164644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51" y="1028740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7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7" y="1604798"/>
            <a:ext cx="720143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7" y="2036571"/>
            <a:ext cx="192023" cy="28858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4" y="1527546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4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7" y="2084857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39913" y="2520076"/>
            <a:ext cx="720143" cy="48005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5" y="2951450"/>
            <a:ext cx="192023" cy="28858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2" y="2428982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90724" y="2462941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72309" y="2973047"/>
            <a:ext cx="2160427" cy="48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7" y="3452848"/>
            <a:ext cx="720143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7" y="3884615"/>
            <a:ext cx="192023" cy="288587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4" y="3335251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3354" y="346741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7" y="393289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9" y="4515643"/>
            <a:ext cx="720143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26521" y="4947411"/>
            <a:ext cx="192023" cy="288587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37053" y="4493255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58861" y="495535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7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58946" y="546248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rgbClr val="FFC000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直角三角形 29"/>
          <p:cNvSpPr/>
          <p:nvPr userDrawn="1"/>
        </p:nvSpPr>
        <p:spPr>
          <a:xfrm rot="5400000">
            <a:off x="6135663" y="5909244"/>
            <a:ext cx="192023" cy="28858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48" name="正方形/長方形 39"/>
          <p:cNvSpPr/>
          <p:nvPr userDrawn="1"/>
        </p:nvSpPr>
        <p:spPr>
          <a:xfrm>
            <a:off x="6490721" y="5870773"/>
            <a:ext cx="2160427" cy="480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5795192" y="444287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651165" y="5489377"/>
            <a:ext cx="720143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C000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5781867" y="5391649"/>
            <a:ext cx="394512" cy="580746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896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48" grpId="0" animBg="1"/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71386-E8E0-0410-9245-80A64BBE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120C3-1304-A6A0-8CA1-0317A586B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F53C47-B39C-8BB9-008F-E9B5E80A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54932A-60D6-1288-AA2B-61D23FC6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DC409C-5C44-829C-648A-6EBB463F6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A4A93E-F640-3F62-C386-DA7D6093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179D37-66BD-59EA-0BE9-B0585D8E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9B0294-5942-CB43-772F-C4B56383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581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C3330-A847-EFB4-60C3-8EE1CD47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C914AF-82E9-7D5D-EBDE-2304EE73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BB7F5-4FBA-AEE1-12E2-DE732857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CED9D-890D-8B97-563F-0B00EBBA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A3FD3-3782-5809-DFF0-97719911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32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882F7-6E0B-5FF3-59FF-A9086D03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8EB3D-0762-50B0-1483-55B88E715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F237E-ECBE-AE4A-CB43-524F2D7D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BAEBD9-C2B1-E5EB-537D-D926C57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3BB15-E076-E8FA-068B-FE76A3F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A92AA-96A5-09E3-86A8-B3C000B6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BDC25-E75B-18D5-3F80-CD96A6155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10A86D-C085-9761-ABB6-EAAB689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FFAA02-6DEC-42B9-E42C-6520E21A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5B56D-0D1B-A0D7-76C8-DF3F7882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79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3BC97-0ECE-64ED-F55A-FBC15252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F568A8-6A26-1E39-8E2D-13FE4CB96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8289FB-833A-0B06-06D9-22714F0C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3810F1-707C-326A-72A1-D931F4CF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17A767-F3F6-E7DB-158D-D9525035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E6A3D-1F38-492B-F377-E8BAAA0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90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71386-E8E0-0410-9245-80A64BBE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120C3-1304-A6A0-8CA1-0317A586B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F53C47-B39C-8BB9-008F-E9B5E80A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54932A-60D6-1288-AA2B-61D23FC6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DC409C-5C44-829C-648A-6EBB463F6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A4A93E-F640-3F62-C386-DA7D6093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179D37-66BD-59EA-0BE9-B0585D8E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9B0294-5942-CB43-772F-C4B56383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21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853CD-519B-71EA-8B62-ED67EAFD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74392E-841F-AAF4-FF44-9F79908C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E0D3E5-C98A-6D59-9088-1BFB425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E92711-9D89-DB74-80EB-DDA80807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2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80EE27-39C7-4623-0B52-7913CDCC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7C192-0DEC-4326-F808-1BDBAAC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89B84-8D5B-05DC-81AD-AD12A0A4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0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67030-B449-3FAE-D314-2710E24F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D45F2-92E5-B25C-0EFE-A2721827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3454B6-D041-D51D-061F-CAC0458B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32AA9D-8473-1C23-18B5-E5D54C0B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4768CF-98A5-8779-9BFA-4C7D721A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8FBDD-2D3B-B8AA-CDD5-0DD2B2B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77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F586B-2A55-167E-6496-A69D69DF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25E638-E0BD-94D0-8EAE-542914C61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0441EC-B8CE-DC61-AB41-4C6EC83F1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8907C7-AF88-A5B7-D58B-9FF6B72D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4157B-A26A-5F96-C53E-0CC83CD2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61319-D11E-7D40-49A9-5389D6B4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2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36003-D07D-AD79-B472-349799D7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9B7865-2BD3-8D12-7A5B-54D9A8378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19FD9-A6B1-A961-5C78-28BD26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FBA0C9-E9EC-5D01-2A1B-6E807773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1B9E9-3E49-EB73-1FF6-C5EFAAA0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3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853CD-519B-71EA-8B62-ED67EAFD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74392E-841F-AAF4-FF44-9F79908C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E0D3E5-C98A-6D59-9088-1BFB425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E92711-9D89-DB74-80EB-DDA80807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760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DC1F9-A31A-8970-704C-40A82AD14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B2A752-BA5B-5872-DB10-58EAA73FC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71A961-CA11-4AC5-8CAE-17B1C09C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D26E4C-433E-630C-5A74-F04C2789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1D2A0-9593-07A4-B675-6157F43E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27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1D0E5-AFA4-48CD-8138-16002559B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A6BC85-87D1-47CC-B889-1565DD9BA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01A7C-DEDC-4CB0-B1E9-1979572F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CA9EB3-351C-4A4F-9BB1-510D8511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AD506-F73B-429F-95D4-2234BD9E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36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57493-7904-41A3-9765-8E234AA9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E4A33-A02E-4132-9CF8-F592255F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747C14-2A9F-4987-A0E6-5385868F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06EB8-CB93-4A40-9331-E7CD8E65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D97D6A-FA6A-4ABE-8291-A0DE2A80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4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9A000-12FF-40ED-8DD5-DCDB1F12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D44393-8834-436F-B882-FD68AD865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A322B-509C-4A2D-91AF-C4224629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7028C-34C5-4C42-9B8C-943B1373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012CB5-DF2D-4AE6-AB07-42AAA44F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75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0F746-CEFE-47DF-AF5C-AAEDD342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8BB56-EFD3-4082-B0BD-49C33A5C4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51D249-06FA-4A80-BCD6-18932A18F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788489-639A-4160-BD79-7247EDD1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6B90C6-0ACB-4060-B748-6E6EA076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989858-E21B-479B-A5EA-B3CB76F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7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BC79A-35C2-4513-8190-9DEF2E7B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7DBDCD-7820-44D2-8114-06067EBE8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D7C82E-7A9D-44D1-9F63-D9002BD69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F2BD6A-516F-4BE5-B967-6BB188464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C7DB65-726F-4A3F-9242-6D8C09B9B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5578DC-168B-4E7E-B163-58F07947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9A8BAC-77D2-4BC2-8CBA-4497BC7F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7CEAAC-6F65-460A-992A-A74E06D8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16A0F-73A6-4898-970D-4EC000A9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737C71-C8E8-4014-8D47-75E2969D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152B9-D80A-4E82-99F3-3A9B0A1E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262A67-4875-4F2D-ABC6-C19075C8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69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8A0F0F-D17B-4D1A-BD49-44F8EAE4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DB4EEB-BBD2-42B5-985C-09B51232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B4520D-8B36-4965-8E73-FDDD8B27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7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FF2B7-6A32-4874-ABB3-E1607BBE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8E431-F55A-41BD-A4E7-F426E899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993C33-D011-46AD-8FE7-14AC4220E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CE0D0B-AC60-4F4C-8473-541CAE59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83F170-921A-4536-A9DD-9CBB2EC2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E1D8BF-1A7C-4B3B-BECF-4AD7A0D1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11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37D86-684A-406E-B91A-C8D4239D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7F07EB-B59A-4BBB-8152-45670AE7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B09EDC-1C96-44DE-9E3B-F72C06612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86C11-9234-47CC-9EA7-6A8D8FAA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78E401-A575-49E3-81BB-A75B5C7D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3ECB2F-6754-4F05-9017-FD1665B3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80EE27-39C7-4623-0B52-7913CDCC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F7C192-0DEC-4326-F808-1BDBAAC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89B84-8D5B-05DC-81AD-AD12A0A4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4968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C73FD-CFC8-4A19-BD62-785F2CC6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D50E76-320C-4193-A489-7FCB0B9B0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66064E-E4FB-4A25-A449-E6EEEFB7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8EFE5-6505-41DE-B4E0-033582E3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725267-70CD-49F5-8A92-46C5E676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41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2B3D95-BF13-4BD9-8166-28FBDA7AD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378E22-8B87-47F0-B799-33BB382F5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C3F6CC-A89F-4CEB-96AC-C66DA6F7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B42CA-5E98-435B-9A30-D427C443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222E7A-79B0-4D2F-ACBC-715B78D7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96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C0898EA-5169-4DFA-ADBE-666AD2323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2147" y="0"/>
            <a:ext cx="6589853" cy="6580902"/>
          </a:xfrm>
          <a:custGeom>
            <a:avLst/>
            <a:gdLst>
              <a:gd name="connsiteX0" fmla="*/ 0 w 6589853"/>
              <a:gd name="connsiteY0" fmla="*/ 0 h 6580902"/>
              <a:gd name="connsiteX1" fmla="*/ 6589853 w 6589853"/>
              <a:gd name="connsiteY1" fmla="*/ 0 h 6580902"/>
              <a:gd name="connsiteX2" fmla="*/ 6589853 w 6589853"/>
              <a:gd name="connsiteY2" fmla="*/ 4407992 h 6580902"/>
              <a:gd name="connsiteX3" fmla="*/ 6416039 w 6589853"/>
              <a:gd name="connsiteY3" fmla="*/ 4656725 h 6580902"/>
              <a:gd name="connsiteX4" fmla="*/ 5538802 w 6589853"/>
              <a:gd name="connsiteY4" fmla="*/ 5913682 h 6580902"/>
              <a:gd name="connsiteX5" fmla="*/ 4610581 w 6589853"/>
              <a:gd name="connsiteY5" fmla="*/ 6578281 h 6580902"/>
              <a:gd name="connsiteX6" fmla="*/ 4286531 w 6589853"/>
              <a:gd name="connsiteY6" fmla="*/ 6514316 h 6580902"/>
              <a:gd name="connsiteX7" fmla="*/ 2145553 w 6589853"/>
              <a:gd name="connsiteY7" fmla="*/ 2452140 h 6580902"/>
              <a:gd name="connsiteX8" fmla="*/ 602433 w 6589853"/>
              <a:gd name="connsiteY8" fmla="*/ 1835701 h 6580902"/>
              <a:gd name="connsiteX9" fmla="*/ 255029 w 6589853"/>
              <a:gd name="connsiteY9" fmla="*/ 318312 h 6580902"/>
              <a:gd name="connsiteX10" fmla="*/ 37145 w 6589853"/>
              <a:gd name="connsiteY10" fmla="*/ 22688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853" h="6580902">
                <a:moveTo>
                  <a:pt x="0" y="0"/>
                </a:moveTo>
                <a:lnTo>
                  <a:pt x="6589853" y="0"/>
                </a:lnTo>
                <a:lnTo>
                  <a:pt x="6589853" y="4407992"/>
                </a:lnTo>
                <a:lnTo>
                  <a:pt x="6416039" y="4656725"/>
                </a:lnTo>
                <a:cubicBezTo>
                  <a:pt x="6125046" y="5084602"/>
                  <a:pt x="5838741" y="5540262"/>
                  <a:pt x="5538802" y="5913682"/>
                </a:cubicBezTo>
                <a:cubicBezTo>
                  <a:pt x="5260070" y="6257466"/>
                  <a:pt x="4935893" y="6547904"/>
                  <a:pt x="4610581" y="6578281"/>
                </a:cubicBezTo>
                <a:cubicBezTo>
                  <a:pt x="4502144" y="6588407"/>
                  <a:pt x="4393580" y="6569636"/>
                  <a:pt x="4286531" y="6514316"/>
                </a:cubicBezTo>
                <a:cubicBezTo>
                  <a:pt x="3300874" y="6024325"/>
                  <a:pt x="3131211" y="2957936"/>
                  <a:pt x="2145553" y="2452140"/>
                </a:cubicBezTo>
                <a:cubicBezTo>
                  <a:pt x="1620408" y="2183436"/>
                  <a:pt x="933679" y="2673426"/>
                  <a:pt x="602433" y="1835701"/>
                </a:cubicBezTo>
                <a:cubicBezTo>
                  <a:pt x="424691" y="1393129"/>
                  <a:pt x="440850" y="745077"/>
                  <a:pt x="255029" y="318312"/>
                </a:cubicBezTo>
                <a:cubicBezTo>
                  <a:pt x="194436" y="180008"/>
                  <a:pt x="119703" y="83195"/>
                  <a:pt x="37145" y="226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208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654C74C-056C-4C30-B44D-A68DE1790C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2768" y="2867897"/>
            <a:ext cx="8146473" cy="3034145"/>
          </a:xfrm>
          <a:custGeom>
            <a:avLst/>
            <a:gdLst>
              <a:gd name="connsiteX0" fmla="*/ 0 w 8146473"/>
              <a:gd name="connsiteY0" fmla="*/ 0 h 3034145"/>
              <a:gd name="connsiteX1" fmla="*/ 8146473 w 8146473"/>
              <a:gd name="connsiteY1" fmla="*/ 0 h 3034145"/>
              <a:gd name="connsiteX2" fmla="*/ 8146473 w 8146473"/>
              <a:gd name="connsiteY2" fmla="*/ 3034145 h 3034145"/>
              <a:gd name="connsiteX3" fmla="*/ 0 w 8146473"/>
              <a:gd name="connsiteY3" fmla="*/ 3034145 h 30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473" h="3034145">
                <a:moveTo>
                  <a:pt x="0" y="0"/>
                </a:moveTo>
                <a:lnTo>
                  <a:pt x="8146473" y="0"/>
                </a:lnTo>
                <a:lnTo>
                  <a:pt x="8146473" y="3034145"/>
                </a:lnTo>
                <a:lnTo>
                  <a:pt x="0" y="3034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67030-B449-3FAE-D314-2710E24F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D45F2-92E5-B25C-0EFE-A2721827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3454B6-D041-D51D-061F-CAC0458B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32AA9D-8473-1C23-18B5-E5D54C0B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4768CF-98A5-8779-9BFA-4C7D721A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8FBDD-2D3B-B8AA-CDD5-0DD2B2B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76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F586B-2A55-167E-6496-A69D69DF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25E638-E0BD-94D0-8EAE-542914C61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0441EC-B8CE-DC61-AB41-4C6EC83F1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8907C7-AF88-A5B7-D58B-9FF6B72D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4157B-A26A-5F96-C53E-0CC83CD2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61319-D11E-7D40-49A9-5389D6B4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11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A9526E-A36E-3915-91A3-8EB20DE3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BCD06-3720-DD5E-35B5-6F662F401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BE376-C649-8069-203B-497CAA837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E08C-A934-4A95-A428-73C1DC588DBB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A8902-A088-BEE8-0CA5-46E905C82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D270A-B4F2-7EAB-0573-C0498530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165A-AD56-4AE6-96DE-44D410C1F77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29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85868C-7409-48F9-98B0-6DBEC298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1BE039-2E78-4254-9203-E042FF92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F2ADB7-13C5-462E-BDEA-779A815E9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F74F75-136B-44EC-A6CA-A3689ADB0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BC280-B176-4A97-9028-03A23C7EA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5CF1-8CB9-40A0-908D-15CEBABDD6D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3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18D42-C24C-43A8-A400-56851A5C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DB30C-90E4-458C-9531-DC065E59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5A7B8-152C-4AFF-824A-D9350CD5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C10-52ED-413B-B7AB-788E9D00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0427A-434F-4587-837D-36910E66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F957-AD00-494F-935E-172141CDB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A9526E-A36E-3915-91A3-8EB20DE3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BCD06-3720-DD5E-35B5-6F662F401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BE376-C649-8069-203B-497CAA837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A8902-A088-BEE8-0CA5-46E905C82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D270A-B4F2-7EAB-0573-C0498530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5" y="164644"/>
            <a:ext cx="1100620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45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11435109" y="6111048"/>
            <a:ext cx="720143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9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1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5" grpId="1" animBg="1"/>
      <p:bldP spid="17" grpId="0"/>
    </p:bldLst>
  </p:timing>
  <p:hf hdr="0" ft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5" y="164644"/>
            <a:ext cx="1100620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45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11435109" y="6111048"/>
            <a:ext cx="720143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9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5" grpId="1" animBg="1"/>
      <p:bldP spid="17" grpId="0"/>
    </p:bldLst>
  </p:timing>
  <p:hf hdr="0" ft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5" y="164644"/>
            <a:ext cx="1100620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45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11435109" y="6111048"/>
            <a:ext cx="720143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9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9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5" grpId="1" animBg="1"/>
      <p:bldP spid="17" grpId="0"/>
    </p:bldLst>
  </p:timing>
  <p:hf hdr="0" ft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A9526E-A36E-3915-91A3-8EB20DE3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BCD06-3720-DD5E-35B5-6F662F401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BE376-C649-8069-203B-497CAA837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A8902-A088-BEE8-0CA5-46E905C82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D270A-B4F2-7EAB-0573-C0498530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6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A9526E-A36E-3915-91A3-8EB20DE3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BCD06-3720-DD5E-35B5-6F662F401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BE376-C649-8069-203B-497CAA837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A8902-A088-BEE8-0CA5-46E905C82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D270A-B4F2-7EAB-0573-C0498530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5" y="164644"/>
            <a:ext cx="1100620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45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11435109" y="6111048"/>
            <a:ext cx="720143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9" y="6288532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‹N°›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5" grpId="1" animBg="1"/>
      <p:bldP spid="17" grpId="0"/>
    </p:bldLst>
  </p:timing>
  <p:hf hdr="0" ft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A9526E-A36E-3915-91A3-8EB20DE3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BCD06-3720-DD5E-35B5-6F662F401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BE376-C649-8069-203B-497CAA837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E08C-A934-4A95-A428-73C1DC588D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A8902-A088-BEE8-0CA5-46E905C82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D270A-B4F2-7EAB-0573-C0498530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165A-AD56-4AE6-96DE-44D410C1F7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9.png"/><Relationship Id="rId3" Type="http://schemas.openxmlformats.org/officeDocument/2006/relationships/image" Target="../media/image21.png"/><Relationship Id="rId7" Type="http://schemas.openxmlformats.org/officeDocument/2006/relationships/image" Target="../media/image48.jpe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47.jpeg"/><Relationship Id="rId15" Type="http://schemas.openxmlformats.org/officeDocument/2006/relationships/image" Target="../media/image51.png"/><Relationship Id="rId10" Type="http://schemas.openxmlformats.org/officeDocument/2006/relationships/image" Target="../media/image33.png"/><Relationship Id="rId4" Type="http://schemas.openxmlformats.org/officeDocument/2006/relationships/image" Target="../media/image46.jpeg"/><Relationship Id="rId9" Type="http://schemas.openxmlformats.org/officeDocument/2006/relationships/image" Target="../media/image18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7.png"/><Relationship Id="rId3" Type="http://schemas.openxmlformats.org/officeDocument/2006/relationships/image" Target="../media/image21.png"/><Relationship Id="rId7" Type="http://schemas.openxmlformats.org/officeDocument/2006/relationships/image" Target="../media/image55.jpeg"/><Relationship Id="rId12" Type="http://schemas.openxmlformats.org/officeDocument/2006/relationships/image" Target="../media/image56.png"/><Relationship Id="rId2" Type="http://schemas.openxmlformats.org/officeDocument/2006/relationships/image" Target="../media/image1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54.jpeg"/><Relationship Id="rId15" Type="http://schemas.openxmlformats.org/officeDocument/2006/relationships/image" Target="../media/image59.png"/><Relationship Id="rId10" Type="http://schemas.openxmlformats.org/officeDocument/2006/relationships/image" Target="../media/image33.png"/><Relationship Id="rId4" Type="http://schemas.openxmlformats.org/officeDocument/2006/relationships/image" Target="../media/image53.jpeg"/><Relationship Id="rId9" Type="http://schemas.openxmlformats.org/officeDocument/2006/relationships/image" Target="../media/image18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6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png"/><Relationship Id="rId11" Type="http://schemas.openxmlformats.org/officeDocument/2006/relationships/image" Target="../media/image67.jpeg"/><Relationship Id="rId5" Type="http://schemas.openxmlformats.org/officeDocument/2006/relationships/image" Target="../media/image63.jpeg"/><Relationship Id="rId10" Type="http://schemas.openxmlformats.org/officeDocument/2006/relationships/image" Target="../media/image66.png"/><Relationship Id="rId4" Type="http://schemas.openxmlformats.org/officeDocument/2006/relationships/image" Target="../media/image62.jpe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3.jpeg"/><Relationship Id="rId10" Type="http://schemas.openxmlformats.org/officeDocument/2006/relationships/image" Target="../media/image17.png"/><Relationship Id="rId4" Type="http://schemas.openxmlformats.org/officeDocument/2006/relationships/image" Target="../media/image22.jpeg"/><Relationship Id="rId9" Type="http://schemas.openxmlformats.org/officeDocument/2006/relationships/image" Target="../media/image16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jpeg"/><Relationship Id="rId11" Type="http://schemas.openxmlformats.org/officeDocument/2006/relationships/image" Target="../media/image31.png"/><Relationship Id="rId5" Type="http://schemas.openxmlformats.org/officeDocument/2006/relationships/image" Target="../media/image28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openxmlformats.org/officeDocument/2006/relationships/image" Target="../media/image1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40.jpeg"/><Relationship Id="rId12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openxmlformats.org/officeDocument/2006/relationships/image" Target="../media/image39.jpeg"/><Relationship Id="rId10" Type="http://schemas.openxmlformats.org/officeDocument/2006/relationships/image" Target="../media/image16.png"/><Relationship Id="rId4" Type="http://schemas.openxmlformats.org/officeDocument/2006/relationships/image" Target="../media/image38.jpeg"/><Relationship Id="rId9" Type="http://schemas.microsoft.com/office/2007/relationships/hdphoto" Target="../media/hdphoto4.wdp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05E12AB-13A5-15C2-285C-48E0C88F5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BDC9F9D-589F-75B8-DEFF-0C105BF52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73" y="46272"/>
            <a:ext cx="1209674" cy="137295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37DC730-5EA8-DA08-B0FF-8A0372C98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3351"/>
            <a:ext cx="1067164" cy="103822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762F066-91ED-171F-AE52-EFCAE3B86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548" y="243207"/>
            <a:ext cx="1328738" cy="11760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243208"/>
            <a:ext cx="2767012" cy="169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98" y="2143124"/>
            <a:ext cx="62611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73" y="1857374"/>
            <a:ext cx="7683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5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r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7D0F68-1358-7A6A-0D91-84BFAABB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4"/>
            <a:ext cx="12192000" cy="755906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75173F-2C65-C1E9-B930-CFAD9F80A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9" y="199742"/>
            <a:ext cx="1188154" cy="6745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3F4F42-4895-E090-18A3-B68794420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61" y="72550"/>
            <a:ext cx="876300" cy="103427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E8B10E-FB8A-462B-A2BE-E340D361A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14" y="199742"/>
            <a:ext cx="779893" cy="77989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8693CB-C0ED-DF86-2DD6-8AE2D11BE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56" y="176083"/>
            <a:ext cx="973899" cy="94460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1" y="1304925"/>
            <a:ext cx="9804694" cy="81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24" y="1410018"/>
            <a:ext cx="6443662" cy="4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0728" y="1490867"/>
            <a:ext cx="516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Les activités du projet :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23" y="2503328"/>
            <a:ext cx="2619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5471" y="2472650"/>
            <a:ext cx="9686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Création de 20 pépinières 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26" y="2875675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5471" y="2841982"/>
            <a:ext cx="660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Création de 02 unités de production des poussins (action à modifier)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68" y="3244651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4" y="4517787"/>
            <a:ext cx="2619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5472" y="3986766"/>
            <a:ext cx="9242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Achat du matériel pour les systèmes d'irrigation goutte à goutte et d’outillage agricole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648384"/>
            <a:ext cx="12319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25471" y="3182222"/>
            <a:ext cx="631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 de 06 unités de production des œufs (action à modifier)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68" y="3659187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725471" y="3551554"/>
            <a:ext cx="819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Amélioration de la rentabilité de l'exploitation des agrumes pour 20 bénéficiaires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68" y="4111623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764521" y="4357686"/>
            <a:ext cx="95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Organisation de journées portes ouvertes sur les thèmes de l’agriculture durable et l’environnement </a:t>
            </a:r>
          </a:p>
        </p:txBody>
      </p:sp>
    </p:spTree>
    <p:extLst>
      <p:ext uri="{BB962C8B-B14F-4D97-AF65-F5344CB8AC3E}">
        <p14:creationId xmlns:p14="http://schemas.microsoft.com/office/powerpoint/2010/main" val="7274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r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7D0F68-1358-7A6A-0D91-84BFAABB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4"/>
            <a:ext cx="12192000" cy="755906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75173F-2C65-C1E9-B930-CFAD9F80A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02421"/>
            <a:ext cx="1132299" cy="7604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3F4F42-4895-E090-18A3-B68794420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84" y="52765"/>
            <a:ext cx="1135966" cy="90755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E8B10E-FB8A-462B-A2BE-E340D361A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68" y="-1433"/>
            <a:ext cx="783887" cy="78388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8693CB-C0ED-DF86-2DD6-8AE2D11BE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52765"/>
            <a:ext cx="1000124" cy="7824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65" y="960318"/>
            <a:ext cx="9305542" cy="75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64" y="1085810"/>
            <a:ext cx="856414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4840" y="1085810"/>
            <a:ext cx="476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Les activités du projet: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60" y="1864517"/>
            <a:ext cx="2619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3728" y="1794072"/>
            <a:ext cx="91919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1600" dirty="0"/>
              <a:t>Renforcement et dynamisation de l’Organisation Professionnelle Agricole (GDAP) au niveau de la zone      d’intervention du projet.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06" y="2545235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1985" y="2482806"/>
            <a:ext cx="792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Renforcement des capacités des membres du Conseil d’Administration de l’OPA</a:t>
            </a:r>
            <a:r>
              <a:rPr lang="fr-FR" dirty="0"/>
              <a:t>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904032"/>
            <a:ext cx="1429846" cy="29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65" y="2939093"/>
            <a:ext cx="2619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28867" y="2836840"/>
            <a:ext cx="9305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1600" dirty="0"/>
              <a:t>Etude de la rentabilité et l’amélioration de la commercialisation des produits de terroir retenus et élaboration d’un plan d’action stratégique pour les années à venir</a:t>
            </a:r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1" y="3510932"/>
            <a:ext cx="2555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40715" y="3434114"/>
            <a:ext cx="876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 Dotation de l’OPA en moyens et équipements nécessaires à l’accomplissement de son rôle d’une  manière efficace et efficiente ( achat d'équipement GDA)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80" y="4148770"/>
            <a:ext cx="2555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41" y="5192712"/>
            <a:ext cx="255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11985" y="4038333"/>
            <a:ext cx="8588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1600" dirty="0"/>
              <a:t>Implication de l’OPA dans son environnement institutionnel, administratif, économique et social  à travers l’élaboration et la mise en œuvre de conventions de partenariat bénéfiques aux  adhérents (es)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11984" y="4991783"/>
            <a:ext cx="858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Organisation mise en œuvre des journées de marketing et de vente des produits locaux résultats du travail du projet dans la ville de Tabarka </a:t>
            </a:r>
          </a:p>
        </p:txBody>
      </p:sp>
    </p:spTree>
    <p:extLst>
      <p:ext uri="{BB962C8B-B14F-4D97-AF65-F5344CB8AC3E}">
        <p14:creationId xmlns:p14="http://schemas.microsoft.com/office/powerpoint/2010/main" val="14852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>
            <a:extLst>
              <a:ext uri="{FF2B5EF4-FFF2-40B4-BE49-F238E27FC236}">
                <a16:creationId xmlns:a16="http://schemas.microsoft.com/office/drawing/2014/main" id="{939A4360-6E06-4739-B3ED-5B653473D456}"/>
              </a:ext>
            </a:extLst>
          </p:cNvPr>
          <p:cNvSpPr/>
          <p:nvPr/>
        </p:nvSpPr>
        <p:spPr>
          <a:xfrm>
            <a:off x="11160941" y="407588"/>
            <a:ext cx="461819" cy="461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346009-59A0-4029-9274-75A4AB0E57D6}"/>
              </a:ext>
            </a:extLst>
          </p:cNvPr>
          <p:cNvSpPr/>
          <p:nvPr/>
        </p:nvSpPr>
        <p:spPr>
          <a:xfrm>
            <a:off x="11008547" y="968291"/>
            <a:ext cx="286327" cy="2863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3BC695-8416-49B0-9FF4-F1D7BDC7C13D}"/>
              </a:ext>
            </a:extLst>
          </p:cNvPr>
          <p:cNvSpPr txBox="1"/>
          <p:nvPr/>
        </p:nvSpPr>
        <p:spPr>
          <a:xfrm>
            <a:off x="4912547" y="50824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du projet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56" y="2214567"/>
            <a:ext cx="2389187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492195" y="407588"/>
            <a:ext cx="5019384" cy="6201499"/>
          </a:xfrm>
          <a:prstGeom prst="roundRect">
            <a:avLst/>
          </a:prstGeom>
          <a:gradFill rotWithShape="1">
            <a:gsLst>
              <a:gs pos="0">
                <a:srgbClr val="62C1C5">
                  <a:satMod val="103000"/>
                  <a:lumMod val="102000"/>
                  <a:tint val="94000"/>
                </a:srgbClr>
              </a:gs>
              <a:gs pos="50000">
                <a:srgbClr val="62C1C5">
                  <a:satMod val="110000"/>
                  <a:lumMod val="100000"/>
                  <a:shade val="100000"/>
                </a:srgbClr>
              </a:gs>
              <a:gs pos="100000">
                <a:srgbClr val="62C1C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fr-FR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Coordinateur général  : </a:t>
            </a:r>
            <a:r>
              <a:rPr lang="fr-FR" b="1" kern="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Mohamed Salah Mansouri</a:t>
            </a:r>
            <a:r>
              <a:rPr lang="fr-FR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fr-FR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Coordinatrice régionale : </a:t>
            </a:r>
            <a:r>
              <a:rPr lang="fr-FR" b="1" kern="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Mme Najet Moumni </a:t>
            </a:r>
          </a:p>
          <a:p>
            <a:pPr>
              <a:lnSpc>
                <a:spcPct val="150000"/>
              </a:lnSpc>
              <a:defRPr/>
            </a:pPr>
            <a:r>
              <a:rPr lang="fr-FR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Responsable de Communication : </a:t>
            </a:r>
            <a:r>
              <a:rPr lang="fr-FR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Mme Boutheina Ben Taher</a:t>
            </a:r>
          </a:p>
          <a:p>
            <a:pPr>
              <a:lnSpc>
                <a:spcPct val="150000"/>
              </a:lnSpc>
              <a:defRPr/>
            </a:pPr>
            <a:r>
              <a:rPr lang="fr-FR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Responsable technique  : </a:t>
            </a:r>
            <a:r>
              <a:rPr lang="fr-FR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Mme Mariem </a:t>
            </a:r>
            <a:r>
              <a:rPr lang="fr-FR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Mzoughi</a:t>
            </a:r>
            <a:r>
              <a:rPr lang="fr-FR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fr-FR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Responsable  administratif et d’appui </a:t>
            </a:r>
            <a:r>
              <a:rPr lang="fr-FR" b="1" kern="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Mme </a:t>
            </a:r>
            <a:r>
              <a:rPr lang="fr-FR" b="1" kern="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Ribah</a:t>
            </a:r>
            <a:r>
              <a:rPr lang="fr-FR" b="1" kern="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Saidi </a:t>
            </a:r>
          </a:p>
          <a:p>
            <a:pPr>
              <a:lnSpc>
                <a:spcPct val="150000"/>
              </a:lnSpc>
              <a:defRPr/>
            </a:pPr>
            <a:r>
              <a:rPr lang="fr-FR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Chauffeur : </a:t>
            </a:r>
            <a:r>
              <a:rPr lang="fr-FR" b="1" kern="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Mr Said Ftouhi </a:t>
            </a:r>
          </a:p>
        </p:txBody>
      </p:sp>
    </p:spTree>
    <p:extLst>
      <p:ext uri="{BB962C8B-B14F-4D97-AF65-F5344CB8AC3E}">
        <p14:creationId xmlns:p14="http://schemas.microsoft.com/office/powerpoint/2010/main" val="15919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r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7D0F68-1358-7A6A-0D91-84BFAABB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4"/>
            <a:ext cx="12192000" cy="755906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75173F-2C65-C1E9-B930-CFAD9F80A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2" y="182817"/>
            <a:ext cx="1073226" cy="6092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3F4F42-4895-E090-18A3-B68794420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41269"/>
            <a:ext cx="1020566" cy="102056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8693CB-C0ED-DF86-2DD6-8AE2D11BE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6" y="131041"/>
            <a:ext cx="876300" cy="8763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3056E6B-68CB-F987-94D4-417C1E0EA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65" y="82300"/>
            <a:ext cx="835426" cy="810294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64" y="4505602"/>
            <a:ext cx="6769836" cy="43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90" y="1659293"/>
            <a:ext cx="7477438" cy="35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34" y="1235430"/>
            <a:ext cx="7683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3" y="2366963"/>
            <a:ext cx="2877513" cy="1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12">
            <a:extLst>
              <a:ext uri="{FF2B5EF4-FFF2-40B4-BE49-F238E27FC236}">
                <a16:creationId xmlns:a16="http://schemas.microsoft.com/office/drawing/2014/main" id="{96E778DA-A00D-416C-A73D-18729A642FD6}"/>
              </a:ext>
            </a:extLst>
          </p:cNvPr>
          <p:cNvSpPr/>
          <p:nvPr/>
        </p:nvSpPr>
        <p:spPr>
          <a:xfrm rot="5400000">
            <a:off x="211724" y="1619639"/>
            <a:ext cx="285774" cy="217716"/>
          </a:xfrm>
          <a:prstGeom prst="homePlat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fr-FR">
              <a:solidFill>
                <a:srgbClr val="2C01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EC96B-61EE-427E-A00E-EBF681F8B59C}"/>
              </a:ext>
            </a:extLst>
          </p:cNvPr>
          <p:cNvSpPr txBox="1"/>
          <p:nvPr/>
        </p:nvSpPr>
        <p:spPr>
          <a:xfrm>
            <a:off x="288537" y="376808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fr-FR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606BB0-DB52-4F40-AEBC-5BE70F7EA49C}"/>
              </a:ext>
            </a:extLst>
          </p:cNvPr>
          <p:cNvGrpSpPr/>
          <p:nvPr/>
        </p:nvGrpSpPr>
        <p:grpSpPr>
          <a:xfrm>
            <a:off x="358179" y="1054150"/>
            <a:ext cx="1073535" cy="184197"/>
            <a:chOff x="1654913" y="4577945"/>
            <a:chExt cx="8882174" cy="1524000"/>
          </a:xfrm>
          <a:solidFill>
            <a:schemeClr val="bg2">
              <a:lumMod val="75000"/>
            </a:schemeClr>
          </a:solidFill>
        </p:grpSpPr>
        <p:sp>
          <p:nvSpPr>
            <p:cNvPr id="19" name="Freeform: Shape 30">
              <a:extLst>
                <a:ext uri="{FF2B5EF4-FFF2-40B4-BE49-F238E27FC236}">
                  <a16:creationId xmlns:a16="http://schemas.microsoft.com/office/drawing/2014/main" id="{2F4E7254-29C9-4014-9414-E7CDCCF05FDD}"/>
                </a:ext>
              </a:extLst>
            </p:cNvPr>
            <p:cNvSpPr/>
            <p:nvPr/>
          </p:nvSpPr>
          <p:spPr>
            <a:xfrm>
              <a:off x="1654913" y="4577945"/>
              <a:ext cx="4441087" cy="1524000"/>
            </a:xfrm>
            <a:custGeom>
              <a:avLst/>
              <a:gdLst>
                <a:gd name="connsiteX0" fmla="*/ 762000 w 4441087"/>
                <a:gd name="connsiteY0" fmla="*/ 0 h 1524000"/>
                <a:gd name="connsiteX1" fmla="*/ 4441087 w 4441087"/>
                <a:gd name="connsiteY1" fmla="*/ 0 h 1524000"/>
                <a:gd name="connsiteX2" fmla="*/ 4441087 w 4441087"/>
                <a:gd name="connsiteY2" fmla="*/ 1524000 h 1524000"/>
                <a:gd name="connsiteX3" fmla="*/ 762000 w 4441087"/>
                <a:gd name="connsiteY3" fmla="*/ 1524000 h 1524000"/>
                <a:gd name="connsiteX4" fmla="*/ 0 w 4441087"/>
                <a:gd name="connsiteY4" fmla="*/ 762000 h 1524000"/>
                <a:gd name="connsiteX5" fmla="*/ 762000 w 4441087"/>
                <a:gd name="connsiteY5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1087" h="1524000">
                  <a:moveTo>
                    <a:pt x="762000" y="0"/>
                  </a:moveTo>
                  <a:lnTo>
                    <a:pt x="4441087" y="0"/>
                  </a:lnTo>
                  <a:lnTo>
                    <a:pt x="4441087" y="1524000"/>
                  </a:lnTo>
                  <a:lnTo>
                    <a:pt x="762000" y="1524000"/>
                  </a:lnTo>
                  <a:cubicBezTo>
                    <a:pt x="341159" y="1524000"/>
                    <a:pt x="0" y="118284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31">
              <a:extLst>
                <a:ext uri="{FF2B5EF4-FFF2-40B4-BE49-F238E27FC236}">
                  <a16:creationId xmlns:a16="http://schemas.microsoft.com/office/drawing/2014/main" id="{314E3891-DF41-41C0-B23E-992237691B96}"/>
                </a:ext>
              </a:extLst>
            </p:cNvPr>
            <p:cNvSpPr/>
            <p:nvPr/>
          </p:nvSpPr>
          <p:spPr>
            <a:xfrm flipH="1">
              <a:off x="6096000" y="4577945"/>
              <a:ext cx="4441087" cy="1524000"/>
            </a:xfrm>
            <a:custGeom>
              <a:avLst/>
              <a:gdLst>
                <a:gd name="connsiteX0" fmla="*/ 762000 w 4441087"/>
                <a:gd name="connsiteY0" fmla="*/ 0 h 1524000"/>
                <a:gd name="connsiteX1" fmla="*/ 4441087 w 4441087"/>
                <a:gd name="connsiteY1" fmla="*/ 0 h 1524000"/>
                <a:gd name="connsiteX2" fmla="*/ 4441087 w 4441087"/>
                <a:gd name="connsiteY2" fmla="*/ 1524000 h 1524000"/>
                <a:gd name="connsiteX3" fmla="*/ 762000 w 4441087"/>
                <a:gd name="connsiteY3" fmla="*/ 1524000 h 1524000"/>
                <a:gd name="connsiteX4" fmla="*/ 0 w 4441087"/>
                <a:gd name="connsiteY4" fmla="*/ 762000 h 1524000"/>
                <a:gd name="connsiteX5" fmla="*/ 762000 w 4441087"/>
                <a:gd name="connsiteY5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1087" h="1524000">
                  <a:moveTo>
                    <a:pt x="762000" y="0"/>
                  </a:moveTo>
                  <a:lnTo>
                    <a:pt x="4441087" y="0"/>
                  </a:lnTo>
                  <a:lnTo>
                    <a:pt x="4441087" y="1524000"/>
                  </a:lnTo>
                  <a:lnTo>
                    <a:pt x="762000" y="1524000"/>
                  </a:lnTo>
                  <a:cubicBezTo>
                    <a:pt x="341159" y="1524000"/>
                    <a:pt x="0" y="118284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26561" y="1462889"/>
            <a:ext cx="82947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prstClr val="black"/>
                </a:solidFill>
              </a:rPr>
              <a:t>Le projet </a:t>
            </a:r>
            <a:r>
              <a:rPr lang="fr-FR" sz="2000" b="1" dirty="0">
                <a:solidFill>
                  <a:srgbClr val="4472C4">
                    <a:lumMod val="75000"/>
                  </a:srgbClr>
                </a:solidFill>
              </a:rPr>
              <a:t>« Renforcement des capacités environnementales et économiques d’adaptation au changement climatique au gouvernorat des Jendouba dans la protection des ressources naturelles et la sécurité d’un développement durable »</a:t>
            </a:r>
            <a:r>
              <a:rPr lang="fr-FR" sz="2000" dirty="0">
                <a:solidFill>
                  <a:prstClr val="black"/>
                </a:solidFill>
              </a:rPr>
              <a:t> s’inscrit dans le cadre du programme </a:t>
            </a:r>
            <a:r>
              <a:rPr lang="fr-FR" sz="2000" b="1" dirty="0">
                <a:solidFill>
                  <a:srgbClr val="4472C4">
                    <a:lumMod val="75000"/>
                  </a:srgbClr>
                </a:solidFill>
              </a:rPr>
              <a:t>« Initiative régionale d’appui au développement économique durable » IRADA </a:t>
            </a:r>
            <a:r>
              <a:rPr lang="fr-FR" sz="2000" dirty="0">
                <a:solidFill>
                  <a:prstClr val="black"/>
                </a:solidFill>
              </a:rPr>
              <a:t>cofinancé par l’Union Européenne qui vise la contribution au développement économique durable et inclusif et à l’amélioration de l’employabilité des femmes et des hommes.</a:t>
            </a:r>
          </a:p>
          <a:p>
            <a:pPr algn="just"/>
            <a:endParaRPr lang="fr-FR" sz="2000" dirty="0">
              <a:solidFill>
                <a:prstClr val="black"/>
              </a:solidFill>
            </a:endParaRPr>
          </a:p>
          <a:p>
            <a:pPr algn="just"/>
            <a:r>
              <a:rPr lang="fr-FR" sz="2000" dirty="0">
                <a:solidFill>
                  <a:prstClr val="black"/>
                </a:solidFill>
              </a:rPr>
              <a:t>L’idée du projet consiste à contribuer à l’amélioration durable des revenus de la population rurale, en particulier les jeunes et les femmes à travers l’application avec succès des mesures visant à promouvoir la durabilité écologique, économique et sociale des exploitations agricoles familiales. Il développera des Activités Génératrices de Revenus (AGR) avec les femmes et les jeunes exploitants (es) agricoles familiales, habitant à Ain Sobeh de la délégation de Tabarka au gouvernorat de Jendouba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120966-FD3D-4D8E-B71C-CC5CDABE4A32}"/>
              </a:ext>
            </a:extLst>
          </p:cNvPr>
          <p:cNvSpPr txBox="1"/>
          <p:nvPr/>
        </p:nvSpPr>
        <p:spPr>
          <a:xfrm>
            <a:off x="11543236" y="62620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1999" y="6599414"/>
            <a:ext cx="142875" cy="30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5" y="2338648"/>
            <a:ext cx="2420816" cy="169409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4" y="3889863"/>
            <a:ext cx="2190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808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9217ECB5-B6CA-4521-BA2E-F47A363D6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08"/>
            <a:ext cx="12192000" cy="6825800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 flipH="1">
            <a:off x="-104805" y="2342948"/>
            <a:ext cx="12296807" cy="4579414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64214" y="4577394"/>
            <a:ext cx="8320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defRPr/>
            </a:pPr>
            <a:r>
              <a:rPr kumimoji="1" lang="fr-FR" altLang="ja-JP" sz="4000" b="1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GENERALE DU PROJET </a:t>
            </a:r>
          </a:p>
        </p:txBody>
      </p:sp>
      <p:sp>
        <p:nvSpPr>
          <p:cNvPr id="7" name="平行四辺形 6"/>
          <p:cNvSpPr/>
          <p:nvPr/>
        </p:nvSpPr>
        <p:spPr>
          <a:xfrm rot="20740135">
            <a:off x="-91816" y="3639401"/>
            <a:ext cx="7281151" cy="709617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553962" y="3716376"/>
            <a:ext cx="5252689" cy="191351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6733397" y="2747700"/>
            <a:ext cx="3318475" cy="382701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6587357" y="2701462"/>
            <a:ext cx="3318475" cy="191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1" name="平行四辺形 10"/>
          <p:cNvSpPr/>
          <p:nvPr/>
        </p:nvSpPr>
        <p:spPr>
          <a:xfrm rot="20740135">
            <a:off x="-21467" y="4798128"/>
            <a:ext cx="3318475" cy="2823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459801" y="5182041"/>
            <a:ext cx="2155903" cy="11414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6711948" y="3106314"/>
            <a:ext cx="2511709" cy="10796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5161576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r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7D0F68-1358-7A6A-0D91-84BFAABB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4"/>
            <a:ext cx="12192000" cy="755906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E8B10E-FB8A-462B-A2BE-E340D361A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4" y="182816"/>
            <a:ext cx="599638" cy="59963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2221054-3BD9-672F-0443-E8849B5920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71" y="99026"/>
            <a:ext cx="936153" cy="93615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3056E6B-68CB-F987-94D4-417C1E0EA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18" y="229262"/>
            <a:ext cx="1033686" cy="6756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12197A-CB42-4BB3-8CF8-03B7668CD41E}"/>
              </a:ext>
            </a:extLst>
          </p:cNvPr>
          <p:cNvSpPr/>
          <p:nvPr/>
        </p:nvSpPr>
        <p:spPr>
          <a:xfrm>
            <a:off x="4410025" y="1647717"/>
            <a:ext cx="7118309" cy="648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990C3-2BB1-454F-A5A5-9C08B635FC21}"/>
              </a:ext>
            </a:extLst>
          </p:cNvPr>
          <p:cNvSpPr/>
          <p:nvPr/>
        </p:nvSpPr>
        <p:spPr>
          <a:xfrm>
            <a:off x="4598237" y="1705884"/>
            <a:ext cx="6769836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2800" b="1" dirty="0">
                <a:solidFill>
                  <a:schemeClr val="accent1">
                    <a:lumMod val="75000"/>
                  </a:schemeClr>
                </a:solidFill>
              </a:rPr>
              <a:t>ENI/2018/401-726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85149-95F6-439B-B29A-CF997CC77CB0}"/>
              </a:ext>
            </a:extLst>
          </p:cNvPr>
          <p:cNvSpPr/>
          <p:nvPr/>
        </p:nvSpPr>
        <p:spPr>
          <a:xfrm>
            <a:off x="240259" y="1647717"/>
            <a:ext cx="3564163" cy="652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altLang="ko-KR" sz="1600" b="1" kern="0" dirty="0">
                <a:latin typeface="Arial"/>
                <a:ea typeface="Arial Unicode MS"/>
              </a:rPr>
              <a:t>N. DE REFERENCE DU PROJET </a:t>
            </a:r>
            <a:r>
              <a:rPr lang="fr-FR" altLang="ko-KR" b="1" kern="0" dirty="0">
                <a:latin typeface="Arial"/>
                <a:ea typeface="Arial Unicode MS"/>
              </a:rPr>
              <a:t>: 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8" y="2689223"/>
            <a:ext cx="3564163" cy="635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1" y="2514600"/>
            <a:ext cx="720398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A990C3-2BB1-454F-A5A5-9C08B635FC21}"/>
              </a:ext>
            </a:extLst>
          </p:cNvPr>
          <p:cNvSpPr/>
          <p:nvPr/>
        </p:nvSpPr>
        <p:spPr>
          <a:xfrm>
            <a:off x="4583964" y="2609850"/>
            <a:ext cx="6769836" cy="8286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716" y="2822058"/>
            <a:ext cx="315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TITRE DU PROJET :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7842" y="2654855"/>
            <a:ext cx="6477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4472C4">
                    <a:lumMod val="75000"/>
                  </a:srgbClr>
                </a:solidFill>
              </a:rPr>
              <a:t>Renforcement des capacités environnementales et économiques d’adaptation au changement climatique au gouvernorat de Jendouba dans la protection des ressources naturelles et la sécurité d’un développement durable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0" y="3792538"/>
            <a:ext cx="3567113" cy="633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42736" y="3931872"/>
            <a:ext cx="31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OBJECTIF THEMATIQUE  :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12197A-CB42-4BB3-8CF8-03B7668CD41E}"/>
              </a:ext>
            </a:extLst>
          </p:cNvPr>
          <p:cNvSpPr/>
          <p:nvPr/>
        </p:nvSpPr>
        <p:spPr>
          <a:xfrm>
            <a:off x="4409726" y="3792537"/>
            <a:ext cx="7118311" cy="9032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37" y="4004952"/>
            <a:ext cx="6769836" cy="59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87842" y="3978613"/>
            <a:ext cx="668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développement économique durable, inclusif et amélioration de l’employabilité des femmes et des hommes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6" y="4954588"/>
            <a:ext cx="3567113" cy="633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67888" y="5105369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        DUREE ( Mois) : 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25" y="4896644"/>
            <a:ext cx="7118311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64" y="4968289"/>
            <a:ext cx="6769836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684213" y="5005904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42" y="184827"/>
            <a:ext cx="1007745" cy="7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r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7D0F68-1358-7A6A-0D91-84BFAABB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4"/>
            <a:ext cx="12192000" cy="755906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75173F-2C65-C1E9-B930-CFAD9F80A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" y="182816"/>
            <a:ext cx="1093377" cy="87445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E8B10E-FB8A-462B-A2BE-E340D361A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04776"/>
            <a:ext cx="952500" cy="9525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8693CB-C0ED-DF86-2DD6-8AE2D11BE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01" y="175874"/>
            <a:ext cx="810303" cy="81030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3056E6B-68CB-F987-94D4-417C1E0EA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45" y="177015"/>
            <a:ext cx="936680" cy="9085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12197A-CB42-4BB3-8CF8-03B7668CD41E}"/>
              </a:ext>
            </a:extLst>
          </p:cNvPr>
          <p:cNvSpPr/>
          <p:nvPr/>
        </p:nvSpPr>
        <p:spPr>
          <a:xfrm>
            <a:off x="4495650" y="1318734"/>
            <a:ext cx="7118309" cy="648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ysClr val="window" lastClr="FFFFFF"/>
              </a:solidFill>
              <a:latin typeface="Arial"/>
              <a:ea typeface="Arial Unicode M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990C3-2BB1-454F-A5A5-9C08B635FC21}"/>
              </a:ext>
            </a:extLst>
          </p:cNvPr>
          <p:cNvSpPr/>
          <p:nvPr/>
        </p:nvSpPr>
        <p:spPr>
          <a:xfrm>
            <a:off x="4715661" y="1390734"/>
            <a:ext cx="6769836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2000" b="1" dirty="0">
                <a:solidFill>
                  <a:schemeClr val="accent1">
                    <a:lumMod val="75000"/>
                  </a:schemeClr>
                </a:solidFill>
              </a:rPr>
              <a:t>Ain </a:t>
            </a:r>
            <a:r>
              <a:rPr lang="fr-FR" altLang="ko-KR" sz="2000" b="1" dirty="0" err="1">
                <a:solidFill>
                  <a:schemeClr val="accent1">
                    <a:lumMod val="75000"/>
                  </a:schemeClr>
                </a:solidFill>
              </a:rPr>
              <a:t>Sobeh</a:t>
            </a:r>
            <a:r>
              <a:rPr lang="fr-FR" altLang="ko-KR" sz="2000" b="1" dirty="0">
                <a:solidFill>
                  <a:schemeClr val="accent1">
                    <a:lumMod val="75000"/>
                  </a:schemeClr>
                </a:solidFill>
              </a:rPr>
              <a:t>, délégation de Tabarka, Gouvernorat de Jendouba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85149-95F6-439B-B29A-CF997CC77CB0}"/>
              </a:ext>
            </a:extLst>
          </p:cNvPr>
          <p:cNvSpPr/>
          <p:nvPr/>
        </p:nvSpPr>
        <p:spPr>
          <a:xfrm>
            <a:off x="297332" y="1318734"/>
            <a:ext cx="3564163" cy="652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altLang="ko-KR" b="1" kern="0" dirty="0">
                <a:solidFill>
                  <a:prstClr val="black"/>
                </a:solidFill>
                <a:latin typeface="Arial"/>
                <a:ea typeface="Arial Unicode MS"/>
              </a:rPr>
              <a:t>LIEU DE L’ACTION :  </a:t>
            </a:r>
            <a:endParaRPr lang="ko-KR" altLang="en-US" b="1" kern="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9" y="2371722"/>
            <a:ext cx="3564163" cy="635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74" y="2307170"/>
            <a:ext cx="720398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A990C3-2BB1-454F-A5A5-9C08B635FC21}"/>
              </a:ext>
            </a:extLst>
          </p:cNvPr>
          <p:cNvSpPr/>
          <p:nvPr/>
        </p:nvSpPr>
        <p:spPr>
          <a:xfrm>
            <a:off x="4583964" y="2371234"/>
            <a:ext cx="6769836" cy="504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ysClr val="window" lastClr="FFFFFF">
                  <a:lumMod val="95000"/>
                </a:sysClr>
              </a:solidFill>
              <a:latin typeface="Arial"/>
              <a:ea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15" y="2506730"/>
            <a:ext cx="315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PARTENAIRE 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133" y="2413569"/>
            <a:ext cx="753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                                          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APEL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9" y="3257847"/>
            <a:ext cx="3567113" cy="633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75115" y="3378716"/>
            <a:ext cx="241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BUDGET TOTAL 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12197A-CB42-4BB3-8CF8-03B7668CD41E}"/>
              </a:ext>
            </a:extLst>
          </p:cNvPr>
          <p:cNvSpPr/>
          <p:nvPr/>
        </p:nvSpPr>
        <p:spPr>
          <a:xfrm>
            <a:off x="4413110" y="3214786"/>
            <a:ext cx="7118311" cy="648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ko-KR" altLang="en-US" kern="0">
              <a:solidFill>
                <a:sysClr val="window" lastClr="FFFFFF"/>
              </a:solidFill>
              <a:latin typeface="Arial"/>
              <a:ea typeface="Arial Unicode MS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25" y="3343474"/>
            <a:ext cx="6769836" cy="43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41425" y="3343474"/>
            <a:ext cx="7608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                                    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222.222,000  DT 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5" y="5236736"/>
            <a:ext cx="3567113" cy="633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60382" y="5353535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PERIODE DE RAPPORT 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25" y="5178792"/>
            <a:ext cx="7118311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7" y="5255774"/>
            <a:ext cx="6769836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336544" y="5300521"/>
            <a:ext cx="410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1.09.2022 - 31.02.2024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2" y="4230887"/>
            <a:ext cx="35671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10" y="4230887"/>
            <a:ext cx="72310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33" y="4306094"/>
            <a:ext cx="67738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3781" y="4343162"/>
            <a:ext cx="2656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AUTOFINANCEMENT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1" y="4336315"/>
            <a:ext cx="2213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22.222,000 DT </a:t>
            </a:r>
          </a:p>
        </p:txBody>
      </p:sp>
    </p:spTree>
    <p:extLst>
      <p:ext uri="{BB962C8B-B14F-4D97-AF65-F5344CB8AC3E}">
        <p14:creationId xmlns:p14="http://schemas.microsoft.com/office/powerpoint/2010/main" val="17363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9217ECB5-B6CA-4521-BA2E-F47A363D6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35"/>
            <a:ext cx="12192002" cy="6854654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 flipH="1">
            <a:off x="-104805" y="2342948"/>
            <a:ext cx="12296807" cy="4579414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64214" y="4577394"/>
            <a:ext cx="8320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defRPr/>
            </a:pPr>
            <a:r>
              <a:rPr kumimoji="1" lang="fr-FR" altLang="ja-JP" sz="4000" b="1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DU PROJET</a:t>
            </a:r>
          </a:p>
        </p:txBody>
      </p:sp>
      <p:sp>
        <p:nvSpPr>
          <p:cNvPr id="7" name="平行四辺形 6"/>
          <p:cNvSpPr/>
          <p:nvPr/>
        </p:nvSpPr>
        <p:spPr>
          <a:xfrm rot="20740135">
            <a:off x="-91816" y="3639401"/>
            <a:ext cx="7281151" cy="709617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553962" y="3716376"/>
            <a:ext cx="5252689" cy="191351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6733397" y="2747700"/>
            <a:ext cx="3318475" cy="382701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6587357" y="2701462"/>
            <a:ext cx="3318475" cy="191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1" name="平行四辺形 10"/>
          <p:cNvSpPr/>
          <p:nvPr/>
        </p:nvSpPr>
        <p:spPr>
          <a:xfrm rot="20740135">
            <a:off x="-21467" y="4798128"/>
            <a:ext cx="3318475" cy="2823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459801" y="5182041"/>
            <a:ext cx="2155903" cy="11414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6711948" y="3106314"/>
            <a:ext cx="2511709" cy="10796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8461546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r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7D0F68-1358-7A6A-0D91-84BFAABB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94"/>
            <a:ext cx="12192000" cy="755906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75173F-2C65-C1E9-B930-CFAD9F80A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14300"/>
            <a:ext cx="1189751" cy="9247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E8B10E-FB8A-462B-A2BE-E340D361A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16" y="0"/>
            <a:ext cx="924781" cy="11255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8693CB-C0ED-DF86-2DD6-8AE2D11BE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57" y="211427"/>
            <a:ext cx="1100264" cy="81903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3056E6B-68CB-F987-94D4-417C1E0EA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61" y="153250"/>
            <a:ext cx="942975" cy="819037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64" y="3924577"/>
            <a:ext cx="6769836" cy="43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56" y="1125538"/>
            <a:ext cx="82867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A990C3-2BB1-454F-A5A5-9C08B635FC21}"/>
              </a:ext>
            </a:extLst>
          </p:cNvPr>
          <p:cNvSpPr/>
          <p:nvPr/>
        </p:nvSpPr>
        <p:spPr>
          <a:xfrm>
            <a:off x="3209926" y="1228111"/>
            <a:ext cx="6743700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ko-KR" b="1" kern="0" dirty="0">
                <a:solidFill>
                  <a:schemeClr val="accent1"/>
                </a:solidFill>
                <a:latin typeface="Arial"/>
                <a:ea typeface="Arial Unicode MS"/>
              </a:rPr>
              <a:t>Objectifs du projet : 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7920" y="122811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11" y="2407346"/>
            <a:ext cx="6159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12" y="1228111"/>
            <a:ext cx="443256" cy="3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12" y="1184275"/>
            <a:ext cx="444211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8" y="1990725"/>
            <a:ext cx="2619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8300" y="180699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Renforcement des capacités environnementales des femmes et des jeunes exploitants (es) de la zone d’intervention à traves des sessions de formation.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8" y="2789139"/>
            <a:ext cx="2619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8299" y="2660552"/>
            <a:ext cx="10067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Soutien des femmes et jeunes exploitants (es) agricoles à monter ou consolider leurs Activités Génératrices de Revenus (AGR) tirées de leurs ressources locales mobilisables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8" y="3556000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2370" y="3441063"/>
            <a:ext cx="830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dotation des bénéficiaires en moyens et en équipements, liés aux actions envisagées, et en faveur de l’OPA (GDA).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8" y="4242156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8299" y="4181502"/>
            <a:ext cx="9091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L’élaboration et la mise en œuvre d’un programme spécifique de renforcement des capacités des membres élus du Conseil d’Administration de l’OPA (GDA)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57" y="5170487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36923" y="5108058"/>
            <a:ext cx="788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renforcement des opportunités de commercialisation des produits des bénéficiaires du projet. 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0" y="4364393"/>
            <a:ext cx="154781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9217ECB5-B6CA-4521-BA2E-F47A363D6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4" y="-268376"/>
            <a:ext cx="12296806" cy="7190737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 flipH="1">
            <a:off x="-104805" y="2342948"/>
            <a:ext cx="12296807" cy="4579414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48759" y="4387671"/>
            <a:ext cx="8320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defRPr/>
            </a:pPr>
            <a:r>
              <a:rPr kumimoji="1" lang="fr-FR" altLang="ja-JP" sz="4000" b="1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ACTIVITES DU PROJET </a:t>
            </a:r>
          </a:p>
        </p:txBody>
      </p:sp>
      <p:sp>
        <p:nvSpPr>
          <p:cNvPr id="7" name="平行四辺形 6"/>
          <p:cNvSpPr/>
          <p:nvPr/>
        </p:nvSpPr>
        <p:spPr>
          <a:xfrm rot="20740135">
            <a:off x="-91816" y="3639401"/>
            <a:ext cx="7281151" cy="709617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553962" y="3716376"/>
            <a:ext cx="5252689" cy="191351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6733397" y="2747700"/>
            <a:ext cx="3318475" cy="382701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6587357" y="2701462"/>
            <a:ext cx="3318475" cy="191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1" name="平行四辺形 10"/>
          <p:cNvSpPr/>
          <p:nvPr/>
        </p:nvSpPr>
        <p:spPr>
          <a:xfrm rot="20740135">
            <a:off x="-21467" y="4798128"/>
            <a:ext cx="3318475" cy="2823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459801" y="5182041"/>
            <a:ext cx="2155903" cy="11414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>
              <a:solidFill>
                <a:srgbClr val="595959"/>
              </a:solidFill>
              <a:latin typeface="Roboto Light"/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6711948" y="3106314"/>
            <a:ext cx="2511709" cy="10796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>
              <a:defRPr/>
            </a:pPr>
            <a:endParaRPr kumimoji="1" lang="ja-JP" altLang="en-US" sz="2133" dirty="0">
              <a:solidFill>
                <a:srgbClr val="595959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6953390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r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7D0F68-1358-7A6A-0D91-84BFAABB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6102094"/>
            <a:ext cx="12192000" cy="755906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75173F-2C65-C1E9-B930-CFAD9F80A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199742"/>
            <a:ext cx="1190624" cy="85753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3F4F42-4895-E090-18A3-B68794420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57" y="182815"/>
            <a:ext cx="874460" cy="87446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8E8B10E-FB8A-462B-A2BE-E340D361A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18" y="280753"/>
            <a:ext cx="776521" cy="77652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F8693CB-C0ED-DF86-2DD6-8AE2D11BE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89" y="287318"/>
            <a:ext cx="828335" cy="8034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6" y="2091937"/>
            <a:ext cx="2619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1" y="1361194"/>
            <a:ext cx="11001169" cy="51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248" y="1370523"/>
            <a:ext cx="10755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activités du projet </a:t>
            </a:r>
            <a:r>
              <a:rPr lang="fr-FR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700" y="2024360"/>
            <a:ext cx="1066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Constitution d’un Comité de Coordination et élaboration d’une convention de partenariat et de collaboration entre l’Association, demandeur, (A P E L) et le CRDA de Jendouba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6" y="2895300"/>
            <a:ext cx="2619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2262" y="2827723"/>
            <a:ext cx="1027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Identification des bénéficiaires et des besoins en formation/apprentissage des femmes et jeunes, groupe cible du projet en relation avec les résultats attendus du projet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6" y="3665994"/>
            <a:ext cx="2619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4256" y="3645803"/>
            <a:ext cx="1089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 Renforcement des capacités techniques nécessaires au groupe cible (femmes et jeunes bénéficiaires)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6" y="4251841"/>
            <a:ext cx="2619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5792" y="4172228"/>
            <a:ext cx="10819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Réalisation d’ateliers et de visites d’échange de savoir- faire et de bonnes pratiques dans d’autres projets réussis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5" y="4746704"/>
            <a:ext cx="2619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5793" y="4690585"/>
            <a:ext cx="10685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Doter les femmes et les jeunes exploitants (es) de moyens nécessaires à la réalisation de micros projets agricoles générateurs de revenus, innovants et compétitifs fondés sur le respect et la protection des ressources naturelles (eau, sol et végétation)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883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Theme">
  <a:themeElements>
    <a:clrScheme name="UPurple">
      <a:dk1>
        <a:sysClr val="windowText" lastClr="000000"/>
      </a:dk1>
      <a:lt1>
        <a:sysClr val="window" lastClr="FFFFFF"/>
      </a:lt1>
      <a:dk2>
        <a:srgbClr val="2C0131"/>
      </a:dk2>
      <a:lt2>
        <a:srgbClr val="DBEFF9"/>
      </a:lt2>
      <a:accent1>
        <a:srgbClr val="BF70E2"/>
      </a:accent1>
      <a:accent2>
        <a:srgbClr val="C47BF1"/>
      </a:accent2>
      <a:accent3>
        <a:srgbClr val="9F79FF"/>
      </a:accent3>
      <a:accent4>
        <a:srgbClr val="C850DC"/>
      </a:accent4>
      <a:accent5>
        <a:srgbClr val="DD62FE"/>
      </a:accent5>
      <a:accent6>
        <a:srgbClr val="8F049E"/>
      </a:accent6>
      <a:hlink>
        <a:srgbClr val="F49100"/>
      </a:hlink>
      <a:folHlink>
        <a:srgbClr val="85DFD0"/>
      </a:folHlink>
    </a:clrScheme>
    <a:fontScheme name="Custom 19">
      <a:majorFont>
        <a:latin typeface="Open Sans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ega - Footer Only">
  <a:themeElements>
    <a:clrScheme name="Personnalisé 1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Vega - Footer Only">
  <a:themeElements>
    <a:clrScheme name="Personnalisé 1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Vega - Footer Only">
  <a:themeElements>
    <a:clrScheme name="Personnalisé 1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Vega - Footer Only">
  <a:themeElements>
    <a:clrScheme name="Personnalisé 1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792</Words>
  <Application>Microsoft Office PowerPoint</Application>
  <PresentationFormat>Grand écran</PresentationFormat>
  <Paragraphs>67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13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Open Sans Semibold</vt:lpstr>
      <vt:lpstr>Roboto Light</vt:lpstr>
      <vt:lpstr>Route 159 SemiBold</vt:lpstr>
      <vt:lpstr>Route 159 UltraLight</vt:lpstr>
      <vt:lpstr>Segoe UI Light</vt:lpstr>
      <vt:lpstr>Times New Roman</vt:lpstr>
      <vt:lpstr>Tema di Office</vt:lpstr>
      <vt:lpstr>2_Tema di Office</vt:lpstr>
      <vt:lpstr>Vega - Footer Only</vt:lpstr>
      <vt:lpstr>1_Vega - Footer Only</vt:lpstr>
      <vt:lpstr>2_Vega - Footer Only</vt:lpstr>
      <vt:lpstr>3_Tema di Office</vt:lpstr>
      <vt:lpstr>4_Tema di Office</vt:lpstr>
      <vt:lpstr>3_Vega - Footer Only</vt:lpstr>
      <vt:lpstr>7_Tema di Office</vt:lpstr>
      <vt:lpstr>Thème Office</vt:lpstr>
      <vt:lpstr>2_Office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Graficamente</dc:creator>
  <cp:lastModifiedBy>Mohamed Salah</cp:lastModifiedBy>
  <cp:revision>105</cp:revision>
  <dcterms:created xsi:type="dcterms:W3CDTF">2022-06-20T11:23:09Z</dcterms:created>
  <dcterms:modified xsi:type="dcterms:W3CDTF">2022-10-04T13:54:52Z</dcterms:modified>
</cp:coreProperties>
</file>